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14" r:id="rId3"/>
    <p:sldId id="324" r:id="rId4"/>
    <p:sldId id="333" r:id="rId5"/>
    <p:sldId id="329" r:id="rId6"/>
    <p:sldId id="335" r:id="rId7"/>
    <p:sldId id="326" r:id="rId8"/>
    <p:sldId id="321" r:id="rId9"/>
    <p:sldId id="322" r:id="rId10"/>
    <p:sldId id="325" r:id="rId11"/>
    <p:sldId id="323" r:id="rId12"/>
    <p:sldId id="319" r:id="rId13"/>
    <p:sldId id="320" r:id="rId14"/>
    <p:sldId id="328" r:id="rId15"/>
    <p:sldId id="332" r:id="rId16"/>
    <p:sldId id="33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4B084"/>
    <a:srgbClr val="A9D08E"/>
    <a:srgbClr val="F1F1F1"/>
    <a:srgbClr val="ECECEC"/>
    <a:srgbClr val="EFEFEF"/>
    <a:srgbClr val="EBEBEB"/>
    <a:srgbClr val="E8E8E8"/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2" autoAdjust="0"/>
    <p:restoredTop sz="45176" autoAdjust="0"/>
  </p:normalViewPr>
  <p:slideViewPr>
    <p:cSldViewPr snapToGrid="0">
      <p:cViewPr varScale="1">
        <p:scale>
          <a:sx n="114" d="100"/>
          <a:sy n="114" d="100"/>
        </p:scale>
        <p:origin x="76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24B6B-4FBB-480A-89BE-C7CE7972F61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E0A6A-BE53-42A0-96B6-0225A93AD8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75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201FD-7A17-4533-A44B-AEAE2E1BD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DB22BD-51A5-45F1-A4BB-C7DEB8049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C87141-E704-47F8-8102-296B9012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6BF8C-94D5-48E4-8A1B-C6276DDD3102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BA804-D716-4591-81EE-085C18E6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203F2-A962-4C2D-91C7-77801E26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6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A12EA-BBA3-451E-B526-0F6EA907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4DA31F-F795-4A17-805A-3FDA3AAE1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95736-DC88-4F56-9DB7-0207623C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75C73-EF77-4BEA-899E-DB086299817C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B302A-85BF-43C4-9EE9-48CB8697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F5B6A-00CC-4F87-8D0E-5F9078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73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449E0B-7FF6-4FEE-B30E-9D07F604C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494419-9434-4AA0-98C5-FC025CBF2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75D9B1-762D-4C35-A4A6-FFB60253F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A2D4-ACD3-4663-8F94-D57ADDEF7D06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EF9A3-39EF-4FE7-B38D-91A32845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3ABF6-7CC8-4E81-9B5C-B1F0A6E0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9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3D268DC-E0CE-4DAB-8A0B-D709BED3D8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65DAFF"/>
              </a:gs>
              <a:gs pos="0">
                <a:srgbClr val="3FAD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화살이(가) 표시된 사진&#10;&#10;자동 생성된 설명">
            <a:extLst>
              <a:ext uri="{FF2B5EF4-FFF2-40B4-BE49-F238E27FC236}">
                <a16:creationId xmlns:a16="http://schemas.microsoft.com/office/drawing/2014/main" id="{91B2D00C-66A8-46DB-8F26-86EE324F7C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5" r="34676" b="52737"/>
          <a:stretch/>
        </p:blipFill>
        <p:spPr>
          <a:xfrm>
            <a:off x="0" y="147484"/>
            <a:ext cx="12192000" cy="67105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C4F764-E8CC-43FE-950A-7C3CE822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CBB0E9-8276-48B7-83A8-3AC74488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A9D9F-E2B4-464D-97AE-F6E75A346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9AB4-C730-4BF8-B0D4-0E47395455CA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0F4B57-F684-48C7-900C-F9873293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80D22-03A4-4748-9505-0E3293D1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3175"/>
            <a:ext cx="2743200" cy="365125"/>
          </a:xfrm>
        </p:spPr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40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3D7B0-DDCB-45F7-8768-C5FAA018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E40BF2-D1B2-44D4-8DE6-2C6DDBEE6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1B10E2-A98E-4BDC-A8B5-EF2FC0A5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C2CC8-EFF9-4027-B75C-EA47DEC0EDE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46EF89-2B1C-432F-B8C8-2BBACD93E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E565A-74B1-4BB8-9A18-399E8CE8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25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9E9B3-846A-425A-B398-8F4D71DC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BA10C-C26D-4081-8E93-90F777667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42C32E-22A1-4DE5-8D51-1D6B5CADD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EA369A-A366-4F25-938B-29EFB2F5B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0457-37B9-4820-8799-EC4F1CCB076A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6FCA5E-8E42-44CD-82CF-831E1B45C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743CB1-0802-464A-B20C-F548138C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4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B0868-1929-4E44-A584-90D085C65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664003-56BC-4A59-A961-701391083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13A1AD-D2B9-41CC-A81D-6E8E08412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0172DD-4AE6-4532-9BFA-A0C0A469C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91D95-0620-40AC-A996-982E49E75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2172BF-8759-4B92-8105-BE114230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769C-D72C-4A8B-94A6-6A5CDB484807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3B0A59-310B-46DC-9B53-65C0CA28F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EFC319-FB35-473C-BE6E-18D9F45A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6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92474-18B9-48D1-A380-0F43E425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15F76E-62E8-4727-B5D1-FA586FA2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140B-2E51-442E-B740-0DBC6F11D293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A1E1B1-263A-4C12-B456-B4A583AD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558480-97A2-43D6-8F51-D0E082CF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4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B0E73A-FDC5-471F-BF3A-B045C595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10BB-FAB5-4603-BF02-4F9E85CD7C1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E430C2-EDED-46EA-9C70-08CD5D0E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D2D083-6889-43D7-A9FA-6D68C4D8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91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EBE4D-E2BB-4122-8606-F6C26EFDE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8AE48-6215-4216-B2D2-857B1DF40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AE9A33-C60C-4B6D-86F0-4343B297B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4069A-26D4-4739-BF4A-22ADEA40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017F-B741-4FF2-9F7B-1855B0F9D571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5A055C-A5FF-4BE9-B3E9-C212D83C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5FF9C4-A9CC-47CF-A652-AFC2DF4F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8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6581C-20AA-4FD0-881D-56025867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C2CA69-0832-4A57-A21D-7F349AACA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B03222-DF7B-4ADB-8C88-D2F50C300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DB53CF-B7A3-4C51-A10C-901A2626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3B84-C9A6-479B-A1CA-5700F128156B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38C90D-A508-4E0C-8ACD-153AA665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FC8BB-56C7-4F0C-BB20-47CF940E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9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47FB64-97A7-4BE1-BE88-0C2E0154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53B8FD-813D-49B2-8D13-BD1A44DF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1A33D-BF9A-4663-944A-65882ABF1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EAC52-0306-4637-8FFA-85ED625F39B4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3CECB-ABD6-4892-AA74-8DD855917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CF7EC-F6B3-4812-802C-1A6E2619F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7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fld id="{365736B7-47A7-487E-A68C-29233A9F78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1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7ABDC5-9E5D-4023-8197-627ADBF0226B}"/>
              </a:ext>
            </a:extLst>
          </p:cNvPr>
          <p:cNvSpPr/>
          <p:nvPr/>
        </p:nvSpPr>
        <p:spPr>
          <a:xfrm>
            <a:off x="-6" y="3734699"/>
            <a:ext cx="12192006" cy="315685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039FC4-63EC-4D73-BA0E-9B213EAB5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2" t="40385" r="19372"/>
          <a:stretch/>
        </p:blipFill>
        <p:spPr>
          <a:xfrm>
            <a:off x="-6" y="0"/>
            <a:ext cx="12192005" cy="4610833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139CB21D-43FF-46C3-92BC-4EC5B8650754}"/>
              </a:ext>
            </a:extLst>
          </p:cNvPr>
          <p:cNvSpPr/>
          <p:nvPr/>
        </p:nvSpPr>
        <p:spPr>
          <a:xfrm>
            <a:off x="3395995" y="1196270"/>
            <a:ext cx="5400000" cy="54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6" name="그래픽 665" descr="사용자">
            <a:extLst>
              <a:ext uri="{FF2B5EF4-FFF2-40B4-BE49-F238E27FC236}">
                <a16:creationId xmlns:a16="http://schemas.microsoft.com/office/drawing/2014/main" id="{6AAA6E35-593C-4072-8B05-FA42386B9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779606"/>
            <a:ext cx="360000" cy="360000"/>
          </a:xfrm>
          <a:prstGeom prst="rect">
            <a:avLst/>
          </a:prstGeom>
        </p:spPr>
      </p:pic>
      <p:sp>
        <p:nvSpPr>
          <p:cNvPr id="668" name="TextBox 667">
            <a:extLst>
              <a:ext uri="{FF2B5EF4-FFF2-40B4-BE49-F238E27FC236}">
                <a16:creationId xmlns:a16="http://schemas.microsoft.com/office/drawing/2014/main" id="{004F16FC-3874-48E0-B05C-AB166CF63B22}"/>
              </a:ext>
            </a:extLst>
          </p:cNvPr>
          <p:cNvSpPr txBox="1"/>
          <p:nvPr/>
        </p:nvSpPr>
        <p:spPr>
          <a:xfrm>
            <a:off x="356577" y="5837317"/>
            <a:ext cx="18057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2016184027 </a:t>
            </a:r>
            <a:r>
              <a:rPr lang="ko-KR" altLang="en-US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원휘재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74" name="TextBox 673">
            <a:extLst>
              <a:ext uri="{FF2B5EF4-FFF2-40B4-BE49-F238E27FC236}">
                <a16:creationId xmlns:a16="http://schemas.microsoft.com/office/drawing/2014/main" id="{BA757BFF-4446-4B8A-B6A5-074C056C9B43}"/>
              </a:ext>
            </a:extLst>
          </p:cNvPr>
          <p:cNvSpPr txBox="1"/>
          <p:nvPr/>
        </p:nvSpPr>
        <p:spPr>
          <a:xfrm>
            <a:off x="10340398" y="6116827"/>
            <a:ext cx="18516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지도교수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정내훈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D0230834-D76B-4E6D-BBD7-FFD22EB7E4FF}"/>
              </a:ext>
            </a:extLst>
          </p:cNvPr>
          <p:cNvSpPr txBox="1"/>
          <p:nvPr/>
        </p:nvSpPr>
        <p:spPr>
          <a:xfrm>
            <a:off x="3047990" y="4485567"/>
            <a:ext cx="6096010" cy="369332"/>
          </a:xfrm>
          <a:prstGeom prst="rect">
            <a:avLst/>
          </a:prstGeom>
          <a:solidFill>
            <a:srgbClr val="65DA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벨레스</a:t>
            </a:r>
            <a:endParaRPr lang="ko-KR" altLang="en-US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96C1B9-89B9-4AF4-96AB-59A8EA0A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4F902E-CB83-41F8-9091-D8FB54759F17}"/>
              </a:ext>
            </a:extLst>
          </p:cNvPr>
          <p:cNvSpPr/>
          <p:nvPr/>
        </p:nvSpPr>
        <p:spPr>
          <a:xfrm>
            <a:off x="1863749" y="2519852"/>
            <a:ext cx="8464492" cy="2429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solidFill>
                  <a:sysClr val="windowText" lastClr="000000"/>
                </a:solidFill>
              </a:rPr>
              <a:t>Veles</a:t>
            </a:r>
            <a:endParaRPr lang="ko-KR" altLang="en-US" sz="8000" b="1" dirty="0">
              <a:solidFill>
                <a:sysClr val="windowText" lastClr="000000"/>
              </a:solidFill>
            </a:endParaRPr>
          </a:p>
        </p:txBody>
      </p:sp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6892B21A-CD54-4F92-965D-A43CC9B38D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72027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3689E5-996D-4889-B500-98082E0BB6DB}"/>
              </a:ext>
            </a:extLst>
          </p:cNvPr>
          <p:cNvSpPr txBox="1"/>
          <p:nvPr/>
        </p:nvSpPr>
        <p:spPr>
          <a:xfrm>
            <a:off x="356577" y="6229738"/>
            <a:ext cx="169813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2016184036 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진재혁</a:t>
            </a:r>
          </a:p>
        </p:txBody>
      </p:sp>
      <p:pic>
        <p:nvPicPr>
          <p:cNvPr id="17" name="그래픽 16" descr="사용자">
            <a:extLst>
              <a:ext uri="{FF2B5EF4-FFF2-40B4-BE49-F238E27FC236}">
                <a16:creationId xmlns:a16="http://schemas.microsoft.com/office/drawing/2014/main" id="{89B5B7D7-5D49-4A9D-9930-3D5FE99CC7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589738"/>
            <a:ext cx="360000" cy="36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C8DBD1-F9A0-4E21-AD4E-56D8A6F1DB76}"/>
              </a:ext>
            </a:extLst>
          </p:cNvPr>
          <p:cNvSpPr txBox="1"/>
          <p:nvPr/>
        </p:nvSpPr>
        <p:spPr>
          <a:xfrm>
            <a:off x="356577" y="6647449"/>
            <a:ext cx="18057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2016180040 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주형탁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7B868E-B2C9-4DE0-AF27-419D1B5D806A}"/>
              </a:ext>
            </a:extLst>
          </p:cNvPr>
          <p:cNvSpPr/>
          <p:nvPr/>
        </p:nvSpPr>
        <p:spPr>
          <a:xfrm>
            <a:off x="11143511" y="6393826"/>
            <a:ext cx="760466" cy="4641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3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4.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개발 내용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5CCB5-43BA-43C5-A837-F5D4F14045CC}"/>
              </a:ext>
            </a:extLst>
          </p:cNvPr>
          <p:cNvSpPr txBox="1"/>
          <p:nvPr/>
        </p:nvSpPr>
        <p:spPr>
          <a:xfrm>
            <a:off x="1070434" y="594307"/>
            <a:ext cx="1744762" cy="369332"/>
          </a:xfrm>
          <a:prstGeom prst="rect">
            <a:avLst/>
          </a:prstGeom>
          <a:solidFill>
            <a:srgbClr val="65DA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몬스터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F172137E-6F10-434E-A483-A6DF6081E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26143"/>
              </p:ext>
            </p:extLst>
          </p:nvPr>
        </p:nvGraphicFramePr>
        <p:xfrm>
          <a:off x="2152464" y="1578606"/>
          <a:ext cx="2956018" cy="185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009">
                  <a:extLst>
                    <a:ext uri="{9D8B030D-6E8A-4147-A177-3AD203B41FA5}">
                      <a16:colId xmlns:a16="http://schemas.microsoft.com/office/drawing/2014/main" val="927270581"/>
                    </a:ext>
                  </a:extLst>
                </a:gridCol>
                <a:gridCol w="1478009">
                  <a:extLst>
                    <a:ext uri="{9D8B030D-6E8A-4147-A177-3AD203B41FA5}">
                      <a16:colId xmlns:a16="http://schemas.microsoft.com/office/drawing/2014/main" val="1624313903"/>
                    </a:ext>
                  </a:extLst>
                </a:gridCol>
              </a:tblGrid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용암 정령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53949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87733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1m/s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284962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공격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원거리 공격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780494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B0F12234-3DE2-4CEE-9854-3FAA84B2A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37403"/>
              </p:ext>
            </p:extLst>
          </p:nvPr>
        </p:nvGraphicFramePr>
        <p:xfrm>
          <a:off x="2367190" y="4354198"/>
          <a:ext cx="2741292" cy="202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646">
                  <a:extLst>
                    <a:ext uri="{9D8B030D-6E8A-4147-A177-3AD203B41FA5}">
                      <a16:colId xmlns:a16="http://schemas.microsoft.com/office/drawing/2014/main" val="927270581"/>
                    </a:ext>
                  </a:extLst>
                </a:gridCol>
                <a:gridCol w="1370646">
                  <a:extLst>
                    <a:ext uri="{9D8B030D-6E8A-4147-A177-3AD203B41FA5}">
                      <a16:colId xmlns:a16="http://schemas.microsoft.com/office/drawing/2014/main" val="1624313903"/>
                    </a:ext>
                  </a:extLst>
                </a:gridCol>
              </a:tblGrid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소인간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53949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87733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2m/s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284962"/>
                  </a:ext>
                </a:extLst>
              </a:tr>
              <a:tr h="4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공격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근접하여 때리기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78049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1351AF2-5D02-4A75-846A-D7F580DF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86" y="1404811"/>
            <a:ext cx="1486989" cy="219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F2FCFE-7904-40F3-9102-4D28F186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82" y="1979802"/>
            <a:ext cx="3572979" cy="2562136"/>
          </a:xfrm>
          <a:prstGeom prst="rect">
            <a:avLst/>
          </a:prstGeom>
        </p:spPr>
      </p:pic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E10F5B96-3011-4E63-B4A8-9135B3189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233647"/>
              </p:ext>
            </p:extLst>
          </p:nvPr>
        </p:nvGraphicFramePr>
        <p:xfrm>
          <a:off x="8429999" y="2512474"/>
          <a:ext cx="3560474" cy="1959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237">
                  <a:extLst>
                    <a:ext uri="{9D8B030D-6E8A-4147-A177-3AD203B41FA5}">
                      <a16:colId xmlns:a16="http://schemas.microsoft.com/office/drawing/2014/main" val="927270581"/>
                    </a:ext>
                  </a:extLst>
                </a:gridCol>
                <a:gridCol w="1780237">
                  <a:extLst>
                    <a:ext uri="{9D8B030D-6E8A-4147-A177-3AD203B41FA5}">
                      <a16:colId xmlns:a16="http://schemas.microsoft.com/office/drawing/2014/main" val="1624313903"/>
                    </a:ext>
                  </a:extLst>
                </a:gridCol>
              </a:tblGrid>
              <a:tr h="580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/>
                        <a:t>화염골렘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53949"/>
                  </a:ext>
                </a:extLst>
              </a:tr>
              <a:tr h="463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87733"/>
                  </a:ext>
                </a:extLst>
              </a:tr>
              <a:tr h="476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3.5m/s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284962"/>
                  </a:ext>
                </a:extLst>
              </a:tr>
              <a:tr h="438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근접 공격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휘둘러치기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78049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0669D2A-3D5B-4BDA-B382-5173B056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11" y="3865587"/>
            <a:ext cx="1873582" cy="28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0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2CAFE3-4EA8-42A6-AE22-BCEF773B4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341" y="1825214"/>
            <a:ext cx="6834304" cy="385125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4.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개발 내용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BDA77-60BF-4A6E-9DD7-2AFB20488DE4}"/>
              </a:ext>
            </a:extLst>
          </p:cNvPr>
          <p:cNvSpPr txBox="1"/>
          <p:nvPr/>
        </p:nvSpPr>
        <p:spPr>
          <a:xfrm>
            <a:off x="1070434" y="782460"/>
            <a:ext cx="1744762" cy="369332"/>
          </a:xfrm>
          <a:prstGeom prst="rect">
            <a:avLst/>
          </a:prstGeom>
          <a:solidFill>
            <a:srgbClr val="65DA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구성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2F7808-BAF1-41DF-B4CC-898C276ABC33}"/>
              </a:ext>
            </a:extLst>
          </p:cNvPr>
          <p:cNvSpPr/>
          <p:nvPr/>
        </p:nvSpPr>
        <p:spPr>
          <a:xfrm>
            <a:off x="5377651" y="3765608"/>
            <a:ext cx="1033010" cy="2844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시작지점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29D3E2-5676-4CED-B651-61561FF9FAB5}"/>
              </a:ext>
            </a:extLst>
          </p:cNvPr>
          <p:cNvSpPr/>
          <p:nvPr/>
        </p:nvSpPr>
        <p:spPr>
          <a:xfrm>
            <a:off x="1260049" y="6091548"/>
            <a:ext cx="9502889" cy="5542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몬스터를 잡고 방을 클리어하여 보스를 격파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!</a:t>
            </a:r>
            <a:endParaRPr lang="ko-KR" altLang="en-US" sz="2400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3D0C7DA-67FF-41C9-AAE9-D4253F4620FA}"/>
              </a:ext>
            </a:extLst>
          </p:cNvPr>
          <p:cNvSpPr/>
          <p:nvPr/>
        </p:nvSpPr>
        <p:spPr>
          <a:xfrm>
            <a:off x="5768710" y="4123550"/>
            <a:ext cx="285226" cy="28449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96BEE9-E7B1-4A0A-AB86-C68FA80CAE56}"/>
              </a:ext>
            </a:extLst>
          </p:cNvPr>
          <p:cNvSpPr/>
          <p:nvPr/>
        </p:nvSpPr>
        <p:spPr>
          <a:xfrm>
            <a:off x="6957387" y="2100067"/>
            <a:ext cx="833071" cy="2844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보스방</a:t>
            </a:r>
            <a:endParaRPr lang="ko-KR" altLang="en-US" sz="1600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8C842F4-39FA-4949-85B3-C7F88122A0B7}"/>
              </a:ext>
            </a:extLst>
          </p:cNvPr>
          <p:cNvSpPr/>
          <p:nvPr/>
        </p:nvSpPr>
        <p:spPr>
          <a:xfrm rot="10800000">
            <a:off x="7500748" y="3429000"/>
            <a:ext cx="377504" cy="67321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66D591-6589-4789-9244-DF77E1DB56BA}"/>
              </a:ext>
            </a:extLst>
          </p:cNvPr>
          <p:cNvSpPr/>
          <p:nvPr/>
        </p:nvSpPr>
        <p:spPr>
          <a:xfrm>
            <a:off x="8000301" y="695424"/>
            <a:ext cx="1510019" cy="2844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ea typeface="메이플스토리" panose="02000300000000000000" pitchFamily="2" charset="-127"/>
              </a:rPr>
              <a:t>이동 경로</a:t>
            </a:r>
            <a:endParaRPr lang="ko-KR" altLang="en-US" sz="1600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D22E3A0-A4B7-40CC-9E97-BB979BDFFC1E}"/>
              </a:ext>
            </a:extLst>
          </p:cNvPr>
          <p:cNvSpPr/>
          <p:nvPr/>
        </p:nvSpPr>
        <p:spPr>
          <a:xfrm rot="16200000">
            <a:off x="5656506" y="5547399"/>
            <a:ext cx="377504" cy="67321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0D43F70-EB87-4C33-9F8F-D4BCC6B14A4A}"/>
              </a:ext>
            </a:extLst>
          </p:cNvPr>
          <p:cNvSpPr/>
          <p:nvPr/>
        </p:nvSpPr>
        <p:spPr>
          <a:xfrm>
            <a:off x="4313749" y="3115371"/>
            <a:ext cx="377504" cy="67321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F366FB4-9B49-4A90-9CBA-9A8291DBB49F}"/>
              </a:ext>
            </a:extLst>
          </p:cNvPr>
          <p:cNvSpPr/>
          <p:nvPr/>
        </p:nvSpPr>
        <p:spPr>
          <a:xfrm rot="16200000">
            <a:off x="8528102" y="643147"/>
            <a:ext cx="581827" cy="121902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573EBACD-5DBD-4ABF-8CA8-792BBABB66B6}"/>
              </a:ext>
            </a:extLst>
          </p:cNvPr>
          <p:cNvSpPr/>
          <p:nvPr/>
        </p:nvSpPr>
        <p:spPr>
          <a:xfrm rot="16200000">
            <a:off x="5269972" y="1293156"/>
            <a:ext cx="477353" cy="51251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6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5.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조작법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649B2-E052-4876-B9C2-52413A6F2A86}"/>
              </a:ext>
            </a:extLst>
          </p:cNvPr>
          <p:cNvSpPr/>
          <p:nvPr/>
        </p:nvSpPr>
        <p:spPr>
          <a:xfrm>
            <a:off x="1742262" y="4874301"/>
            <a:ext cx="1777676" cy="509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이동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3667D5-FFE8-4396-B9AB-27CA69339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2000833"/>
            <a:ext cx="8065790" cy="264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CC3163-A2AE-4D12-B456-A41AD4F81243}"/>
              </a:ext>
            </a:extLst>
          </p:cNvPr>
          <p:cNvSpPr/>
          <p:nvPr/>
        </p:nvSpPr>
        <p:spPr>
          <a:xfrm>
            <a:off x="1514009" y="3072986"/>
            <a:ext cx="489426" cy="509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28EE5-7793-4A52-BCF1-3C3CCB2234BF}"/>
              </a:ext>
            </a:extLst>
          </p:cNvPr>
          <p:cNvSpPr/>
          <p:nvPr/>
        </p:nvSpPr>
        <p:spPr>
          <a:xfrm>
            <a:off x="1786329" y="2535841"/>
            <a:ext cx="489426" cy="509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25551D-D8F0-4242-8CD3-2A5A9A4738EF}"/>
              </a:ext>
            </a:extLst>
          </p:cNvPr>
          <p:cNvSpPr/>
          <p:nvPr/>
        </p:nvSpPr>
        <p:spPr>
          <a:xfrm>
            <a:off x="2041159" y="3060495"/>
            <a:ext cx="489426" cy="509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98BBBC-B8BC-47D9-AEAD-73DE9D59D723}"/>
              </a:ext>
            </a:extLst>
          </p:cNvPr>
          <p:cNvSpPr/>
          <p:nvPr/>
        </p:nvSpPr>
        <p:spPr>
          <a:xfrm>
            <a:off x="2565818" y="3075485"/>
            <a:ext cx="489426" cy="509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601C4B-F8F0-4CC3-B44E-0E7E76C44838}"/>
              </a:ext>
            </a:extLst>
          </p:cNvPr>
          <p:cNvSpPr/>
          <p:nvPr/>
        </p:nvSpPr>
        <p:spPr>
          <a:xfrm>
            <a:off x="470646" y="4874301"/>
            <a:ext cx="1271615" cy="509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W/A/S/D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236958-3616-4743-B1B9-BAE3B48AB616}"/>
              </a:ext>
            </a:extLst>
          </p:cNvPr>
          <p:cNvSpPr/>
          <p:nvPr/>
        </p:nvSpPr>
        <p:spPr>
          <a:xfrm>
            <a:off x="2315852" y="2535841"/>
            <a:ext cx="489426" cy="509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3D205D-7514-4AD8-9C40-188D1B5A49EE}"/>
              </a:ext>
            </a:extLst>
          </p:cNvPr>
          <p:cNvSpPr/>
          <p:nvPr/>
        </p:nvSpPr>
        <p:spPr>
          <a:xfrm>
            <a:off x="418507" y="5550948"/>
            <a:ext cx="1323754" cy="509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C3F0C3-42D2-4B99-B86B-ACA31FCC6040}"/>
              </a:ext>
            </a:extLst>
          </p:cNvPr>
          <p:cNvSpPr/>
          <p:nvPr/>
        </p:nvSpPr>
        <p:spPr>
          <a:xfrm>
            <a:off x="1742261" y="5550948"/>
            <a:ext cx="1777676" cy="509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상호작용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FFCD54-F3CB-4A53-9999-9EC962E14792}"/>
              </a:ext>
            </a:extLst>
          </p:cNvPr>
          <p:cNvSpPr/>
          <p:nvPr/>
        </p:nvSpPr>
        <p:spPr>
          <a:xfrm>
            <a:off x="2830385" y="2535840"/>
            <a:ext cx="489426" cy="5096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211F48-8375-4D22-9058-FF3D03D6B701}"/>
              </a:ext>
            </a:extLst>
          </p:cNvPr>
          <p:cNvSpPr/>
          <p:nvPr/>
        </p:nvSpPr>
        <p:spPr>
          <a:xfrm>
            <a:off x="5321049" y="5550948"/>
            <a:ext cx="1281657" cy="5096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A7C8C6-690F-4ECE-BF29-2CF6738F7074}"/>
              </a:ext>
            </a:extLst>
          </p:cNvPr>
          <p:cNvSpPr/>
          <p:nvPr/>
        </p:nvSpPr>
        <p:spPr>
          <a:xfrm>
            <a:off x="6602706" y="5550948"/>
            <a:ext cx="1933732" cy="509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재장전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18036D-1C56-4AB7-A26D-570F3690AA82}"/>
              </a:ext>
            </a:extLst>
          </p:cNvPr>
          <p:cNvSpPr/>
          <p:nvPr/>
        </p:nvSpPr>
        <p:spPr>
          <a:xfrm>
            <a:off x="5429535" y="4874301"/>
            <a:ext cx="1281657" cy="50966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마우스 </a:t>
            </a:r>
            <a:r>
              <a:rPr lang="ko-KR" altLang="en-US" sz="1200" dirty="0" err="1"/>
              <a:t>좌클릭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06AA902-E553-408C-BA19-B628F9E460FA}"/>
              </a:ext>
            </a:extLst>
          </p:cNvPr>
          <p:cNvSpPr/>
          <p:nvPr/>
        </p:nvSpPr>
        <p:spPr>
          <a:xfrm>
            <a:off x="6711192" y="4874301"/>
            <a:ext cx="1741356" cy="509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공격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8983AC-9A68-42D3-93F4-BF0626141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70" y="2105025"/>
            <a:ext cx="1438275" cy="2647950"/>
          </a:xfrm>
          <a:prstGeom prst="rect">
            <a:avLst/>
          </a:prstGeom>
          <a:solidFill>
            <a:srgbClr val="548235"/>
          </a:solidFill>
        </p:spPr>
      </p:pic>
    </p:spTree>
    <p:extLst>
      <p:ext uri="{BB962C8B-B14F-4D97-AF65-F5344CB8AC3E}">
        <p14:creationId xmlns:p14="http://schemas.microsoft.com/office/powerpoint/2010/main" val="262632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6.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문제점 및 보완책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8C3C2-67E9-4203-A14F-C6ED8C0B506B}"/>
              </a:ext>
            </a:extLst>
          </p:cNvPr>
          <p:cNvSpPr/>
          <p:nvPr/>
        </p:nvSpPr>
        <p:spPr>
          <a:xfrm>
            <a:off x="1385098" y="3928576"/>
            <a:ext cx="3648296" cy="624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후처리 작업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649B2-E052-4876-B9C2-52413A6F2A86}"/>
              </a:ext>
            </a:extLst>
          </p:cNvPr>
          <p:cNvSpPr/>
          <p:nvPr/>
        </p:nvSpPr>
        <p:spPr>
          <a:xfrm>
            <a:off x="1385098" y="1921223"/>
            <a:ext cx="3589573" cy="338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모델 및 애니메이션 작업의 지체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53838F-CED5-4070-B2A2-7CCC8F944CE7}"/>
              </a:ext>
            </a:extLst>
          </p:cNvPr>
          <p:cNvSpPr/>
          <p:nvPr/>
        </p:nvSpPr>
        <p:spPr>
          <a:xfrm>
            <a:off x="1385098" y="2406499"/>
            <a:ext cx="4710901" cy="9536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현재 사용중인 </a:t>
            </a:r>
            <a:r>
              <a:rPr lang="en-US" altLang="ko-KR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Fbx</a:t>
            </a:r>
            <a:r>
              <a:rPr lang="en-US" altLang="ko-KR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모델 </a:t>
            </a:r>
            <a:r>
              <a:rPr lang="ko-KR" altLang="en-US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로더가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읽지 못하는 </a:t>
            </a:r>
            <a:endParaRPr lang="en-US" altLang="ko-KR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en-US" altLang="ko-KR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fbx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모델들이 존재함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903196-EA43-4784-AF59-55EFF80053F9}"/>
              </a:ext>
            </a:extLst>
          </p:cNvPr>
          <p:cNvSpPr/>
          <p:nvPr/>
        </p:nvSpPr>
        <p:spPr>
          <a:xfrm>
            <a:off x="6109498" y="2406498"/>
            <a:ext cx="4710901" cy="9536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Maya, 3ds Max 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등 다양한 프로그램을 사용하여 </a:t>
            </a:r>
            <a:r>
              <a:rPr lang="en-US" altLang="ko-KR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fbx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파일을 수정하고</a:t>
            </a:r>
            <a:r>
              <a:rPr lang="en-US" altLang="ko-KR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차후 자체 </a:t>
            </a:r>
            <a:r>
              <a:rPr lang="en-US" altLang="ko-KR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Importer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를 구현할 예정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0D2542-80E7-4968-9037-C5DCFB16A121}"/>
              </a:ext>
            </a:extLst>
          </p:cNvPr>
          <p:cNvSpPr/>
          <p:nvPr/>
        </p:nvSpPr>
        <p:spPr>
          <a:xfrm>
            <a:off x="1385098" y="4691684"/>
            <a:ext cx="4710901" cy="9536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후처리를 위한 </a:t>
            </a:r>
            <a:r>
              <a:rPr lang="ko-KR" altLang="en-US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텍스쳐를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추출하는 과정에 </a:t>
            </a:r>
            <a:endParaRPr lang="en-US" altLang="ko-KR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어려움이 생김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03EF79-692A-4DA5-A3DE-7BB6EE7C7F71}"/>
              </a:ext>
            </a:extLst>
          </p:cNvPr>
          <p:cNvSpPr/>
          <p:nvPr/>
        </p:nvSpPr>
        <p:spPr>
          <a:xfrm>
            <a:off x="6109498" y="4691683"/>
            <a:ext cx="4710901" cy="9536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텍스쳐</a:t>
            </a:r>
            <a:r>
              <a:rPr lang="ko-KR" altLang="en-US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추출하는 과정의 자원관리를 보완하여 문제점 해결</a:t>
            </a:r>
          </a:p>
        </p:txBody>
      </p:sp>
    </p:spTree>
    <p:extLst>
      <p:ext uri="{BB962C8B-B14F-4D97-AF65-F5344CB8AC3E}">
        <p14:creationId xmlns:p14="http://schemas.microsoft.com/office/powerpoint/2010/main" val="108816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7.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향후 개발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AutoShape 2" descr="26년 경력' 경찰관이 권총 작동 방식 몰랐다니… : 사회일반 : 사회 : 뉴스 : 한겨레"/>
          <p:cNvSpPr>
            <a:spLocks noChangeAspect="1" noChangeArrowheads="1"/>
          </p:cNvSpPr>
          <p:nvPr/>
        </p:nvSpPr>
        <p:spPr bwMode="auto">
          <a:xfrm>
            <a:off x="157971" y="-144463"/>
            <a:ext cx="302404" cy="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0C0243-CBF9-47E7-8135-0BA90F35E12E}"/>
              </a:ext>
            </a:extLst>
          </p:cNvPr>
          <p:cNvSpPr/>
          <p:nvPr/>
        </p:nvSpPr>
        <p:spPr>
          <a:xfrm>
            <a:off x="1348989" y="1675096"/>
            <a:ext cx="9494021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게임 컨텐츠 구현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아이템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몬스터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AI,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맵 추가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함정 </a:t>
            </a:r>
            <a:r>
              <a:rPr lang="ko-KR" altLang="en-US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기믹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)</a:t>
            </a:r>
            <a:endParaRPr lang="ko-KR" altLang="en-US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D5A093-A726-4F44-93B9-0992275FE3D7}"/>
              </a:ext>
            </a:extLst>
          </p:cNvPr>
          <p:cNvSpPr/>
          <p:nvPr/>
        </p:nvSpPr>
        <p:spPr>
          <a:xfrm>
            <a:off x="1348988" y="2844438"/>
            <a:ext cx="9494023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방에 따른 공간분할을 통한 최적화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중점 연구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4)</a:t>
            </a:r>
            <a:endParaRPr lang="ko-KR" altLang="en-US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8E35D6-8616-4272-8802-4207D71F2B09}"/>
              </a:ext>
            </a:extLst>
          </p:cNvPr>
          <p:cNvSpPr/>
          <p:nvPr/>
        </p:nvSpPr>
        <p:spPr>
          <a:xfrm>
            <a:off x="1348987" y="4013780"/>
            <a:ext cx="9494023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IOCP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소켓 모델로 변경 예정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중점 연구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1)</a:t>
            </a:r>
            <a:endParaRPr lang="ko-KR" altLang="en-US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0CBF7E-E35C-43C1-BE5F-8D63ED98BC1C}"/>
              </a:ext>
            </a:extLst>
          </p:cNvPr>
          <p:cNvSpPr/>
          <p:nvPr/>
        </p:nvSpPr>
        <p:spPr>
          <a:xfrm>
            <a:off x="1348986" y="5183122"/>
            <a:ext cx="9494023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Fbx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파일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Importer (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중점 연구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3)</a:t>
            </a:r>
            <a:endParaRPr lang="ko-KR" altLang="en-US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9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2614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8. </a:t>
            </a:r>
            <a:r>
              <a:rPr lang="en-US" altLang="ko-KR" sz="2800" b="1" dirty="0" err="1">
                <a:latin typeface="+mj-lt"/>
                <a:ea typeface="넥슨Lv2고딕 Bold" panose="00000800000000000000" pitchFamily="2" charset="-127"/>
              </a:rPr>
              <a:t>Github</a:t>
            </a:r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로그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AutoShape 2" descr="26년 경력' 경찰관이 권총 작동 방식 몰랐다니… : 사회일반 : 사회 : 뉴스 : 한겨레"/>
          <p:cNvSpPr>
            <a:spLocks noChangeAspect="1" noChangeArrowheads="1"/>
          </p:cNvSpPr>
          <p:nvPr/>
        </p:nvSpPr>
        <p:spPr bwMode="auto">
          <a:xfrm>
            <a:off x="157971" y="-144463"/>
            <a:ext cx="302404" cy="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DE657F-88D1-4F97-A730-5B375F0F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14" y="800609"/>
            <a:ext cx="8336172" cy="3001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E2350C-2090-473F-995B-4CE1B8F14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52" y="4145378"/>
            <a:ext cx="3134337" cy="19120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E7FF07-B7B9-4E3C-9E2C-253A91654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508" y="4145377"/>
            <a:ext cx="3172984" cy="19120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BBBB9D-5EDA-4A3D-AEDD-29CB2051D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817" y="4145377"/>
            <a:ext cx="3251140" cy="19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34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3338670" y="2767280"/>
            <a:ext cx="5514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latin typeface="+mj-lt"/>
                <a:ea typeface="넥슨Lv2고딕 Bold" panose="00000800000000000000" pitchFamily="2" charset="-127"/>
              </a:rPr>
              <a:t>감사합니다</a:t>
            </a:r>
            <a:r>
              <a:rPr lang="en-US" altLang="ko-KR" sz="8000" b="1" dirty="0">
                <a:latin typeface="+mj-lt"/>
                <a:ea typeface="넥슨Lv2고딕 Bold" panose="00000800000000000000" pitchFamily="2" charset="-127"/>
              </a:rPr>
              <a:t>.</a:t>
            </a:r>
            <a:endParaRPr lang="ko-KR" altLang="en-US" sz="8000" b="1" dirty="0">
              <a:latin typeface="+mj-lt"/>
              <a:ea typeface="넥슨Lv2고딕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AutoShape 2" descr="26년 경력' 경찰관이 권총 작동 방식 몰랐다니… : 사회일반 : 사회 : 뉴스 : 한겨레"/>
          <p:cNvSpPr>
            <a:spLocks noChangeAspect="1" noChangeArrowheads="1"/>
          </p:cNvSpPr>
          <p:nvPr/>
        </p:nvSpPr>
        <p:spPr bwMode="auto">
          <a:xfrm>
            <a:off x="157971" y="-144463"/>
            <a:ext cx="302404" cy="30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86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목차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2A5B28-55F0-4B52-B673-E95C7D5DE6A4}"/>
              </a:ext>
            </a:extLst>
          </p:cNvPr>
          <p:cNvSpPr/>
          <p:nvPr/>
        </p:nvSpPr>
        <p:spPr>
          <a:xfrm>
            <a:off x="1371600" y="4601341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4.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개발 내용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28AC8D-59BD-4697-A3A5-BD0D0AA2F5EE}"/>
              </a:ext>
            </a:extLst>
          </p:cNvPr>
          <p:cNvSpPr/>
          <p:nvPr/>
        </p:nvSpPr>
        <p:spPr>
          <a:xfrm>
            <a:off x="1371600" y="2749119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ea typeface="메이플스토리" panose="02000300000000000000" pitchFamily="2" charset="-127"/>
              </a:rPr>
              <a:t>2. </a:t>
            </a:r>
            <a:r>
              <a:rPr lang="ko-KR" altLang="en-US" sz="20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기술적 요소 및 중점 연구 분야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353244-4ADC-4304-8A40-0A53FCE0488B}"/>
              </a:ext>
            </a:extLst>
          </p:cNvPr>
          <p:cNvSpPr/>
          <p:nvPr/>
        </p:nvSpPr>
        <p:spPr>
          <a:xfrm>
            <a:off x="6269883" y="1823008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5.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조작법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8C3C2-67E9-4203-A14F-C6ED8C0B506B}"/>
              </a:ext>
            </a:extLst>
          </p:cNvPr>
          <p:cNvSpPr/>
          <p:nvPr/>
        </p:nvSpPr>
        <p:spPr>
          <a:xfrm>
            <a:off x="1371600" y="1823008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1.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게임소개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2ED4E0-F09F-49C2-A2A4-8CF40142A16A}"/>
              </a:ext>
            </a:extLst>
          </p:cNvPr>
          <p:cNvSpPr/>
          <p:nvPr/>
        </p:nvSpPr>
        <p:spPr>
          <a:xfrm>
            <a:off x="6312609" y="2749119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6.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문제점 및 보완책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7C1AA0-67F2-407E-8BE9-86ED031F77C6}"/>
              </a:ext>
            </a:extLst>
          </p:cNvPr>
          <p:cNvSpPr/>
          <p:nvPr/>
        </p:nvSpPr>
        <p:spPr>
          <a:xfrm>
            <a:off x="1371600" y="3675230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3.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역할분담 및 일정 진행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1857C6-3DB4-4BB6-8B48-9F89037D47A3}"/>
              </a:ext>
            </a:extLst>
          </p:cNvPr>
          <p:cNvSpPr/>
          <p:nvPr/>
        </p:nvSpPr>
        <p:spPr>
          <a:xfrm>
            <a:off x="6312608" y="3675230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7.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향후 개발 일정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5A8B17-0EBD-4FE0-8AE4-C52097B2C3C8}"/>
              </a:ext>
            </a:extLst>
          </p:cNvPr>
          <p:cNvSpPr/>
          <p:nvPr/>
        </p:nvSpPr>
        <p:spPr>
          <a:xfrm>
            <a:off x="6269883" y="4601341"/>
            <a:ext cx="4550517" cy="766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8. </a:t>
            </a:r>
            <a:r>
              <a:rPr lang="en-US" altLang="ko-KR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Github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로그</a:t>
            </a:r>
          </a:p>
        </p:txBody>
      </p:sp>
    </p:spTree>
    <p:extLst>
      <p:ext uri="{BB962C8B-B14F-4D97-AF65-F5344CB8AC3E}">
        <p14:creationId xmlns:p14="http://schemas.microsoft.com/office/powerpoint/2010/main" val="301653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1.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649B2-E052-4876-B9C2-52413A6F2A86}"/>
              </a:ext>
            </a:extLst>
          </p:cNvPr>
          <p:cNvSpPr/>
          <p:nvPr/>
        </p:nvSpPr>
        <p:spPr>
          <a:xfrm>
            <a:off x="1328875" y="2028382"/>
            <a:ext cx="4767127" cy="9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이름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: </a:t>
            </a:r>
            <a:r>
              <a:rPr lang="ko-KR" altLang="en-US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벨레스</a:t>
            </a:r>
            <a:endParaRPr lang="ko-KR" altLang="en-US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599E9C-9A47-433D-B424-08363FC3B8EB}"/>
              </a:ext>
            </a:extLst>
          </p:cNvPr>
          <p:cNvSpPr/>
          <p:nvPr/>
        </p:nvSpPr>
        <p:spPr>
          <a:xfrm>
            <a:off x="1328874" y="4419980"/>
            <a:ext cx="4767127" cy="9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장르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: </a:t>
            </a:r>
            <a:r>
              <a:rPr lang="ko-KR" altLang="en-US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로그라이트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멀티플레이어 슈팅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087A84-B5FB-41D1-BF9F-6F0544477AE4}"/>
              </a:ext>
            </a:extLst>
          </p:cNvPr>
          <p:cNvSpPr/>
          <p:nvPr/>
        </p:nvSpPr>
        <p:spPr>
          <a:xfrm>
            <a:off x="1328874" y="2818086"/>
            <a:ext cx="4767127" cy="9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플랫폼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: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PC</a:t>
            </a:r>
            <a:endParaRPr lang="ko-KR" altLang="en-US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1E6E1F-B260-4F8F-BE9A-17117A0C136C}"/>
              </a:ext>
            </a:extLst>
          </p:cNvPr>
          <p:cNvSpPr/>
          <p:nvPr/>
        </p:nvSpPr>
        <p:spPr>
          <a:xfrm>
            <a:off x="1328873" y="5230089"/>
            <a:ext cx="4767127" cy="9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최대 플레이 가능 인원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: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4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4D8AC3-8B6B-4D50-8B14-5D15E77AE270}"/>
              </a:ext>
            </a:extLst>
          </p:cNvPr>
          <p:cNvSpPr/>
          <p:nvPr/>
        </p:nvSpPr>
        <p:spPr>
          <a:xfrm>
            <a:off x="1328874" y="3619033"/>
            <a:ext cx="4767127" cy="91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시점</a:t>
            </a:r>
            <a:r>
              <a:rPr lang="en-US" altLang="ko-KR" sz="2400" dirty="0">
                <a:solidFill>
                  <a:schemeClr val="tx1"/>
                </a:solidFill>
                <a:ea typeface="메이플스토리" panose="02000300000000000000" pitchFamily="2" charset="-127"/>
              </a:rPr>
              <a:t>: </a:t>
            </a:r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1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인칭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6F78B7-CC7E-4241-9D3F-1EB14DEB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54" y="2067905"/>
            <a:ext cx="5858312" cy="32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7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7467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2.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기술적 요소 및 중점 연구 분야 </a:t>
            </a:r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: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진행 상황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087A84-B5FB-41D1-BF9F-6F0544477AE4}"/>
              </a:ext>
            </a:extLst>
          </p:cNvPr>
          <p:cNvSpPr/>
          <p:nvPr/>
        </p:nvSpPr>
        <p:spPr>
          <a:xfrm>
            <a:off x="6312610" y="1513018"/>
            <a:ext cx="4550517" cy="16533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2.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다양한 그래픽 기법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후처리 </a:t>
            </a:r>
            <a:r>
              <a:rPr lang="en-US" altLang="ko-KR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: SSAO </a:t>
            </a:r>
            <a:r>
              <a:rPr lang="ko-KR" altLang="en-US" sz="1600" b="1" dirty="0">
                <a:solidFill>
                  <a:srgbClr val="0070C0"/>
                </a:solidFill>
                <a:ea typeface="메이플스토리" panose="02000300000000000000" pitchFamily="2" charset="-127"/>
              </a:rPr>
              <a:t>구현</a:t>
            </a:r>
            <a:endParaRPr lang="en-US" altLang="ko-KR" sz="1600" b="1" dirty="0">
              <a:solidFill>
                <a:srgbClr val="0070C0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그림자 </a:t>
            </a:r>
            <a:r>
              <a:rPr lang="en-US" altLang="ko-KR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: Shadow Map (with spot light &amp; directional Light) </a:t>
            </a:r>
            <a:r>
              <a:rPr lang="ko-KR" altLang="en-US" sz="1600" b="1" dirty="0">
                <a:solidFill>
                  <a:srgbClr val="0070C0"/>
                </a:solidFill>
                <a:ea typeface="메이플스토리" panose="02000300000000000000" pitchFamily="2" charset="-127"/>
              </a:rPr>
              <a:t>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1E6E1F-B260-4F8F-BE9A-17117A0C136C}"/>
              </a:ext>
            </a:extLst>
          </p:cNvPr>
          <p:cNvSpPr/>
          <p:nvPr/>
        </p:nvSpPr>
        <p:spPr>
          <a:xfrm>
            <a:off x="6312610" y="4089728"/>
            <a:ext cx="4550517" cy="1653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4.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최적화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공간분할 </a:t>
            </a:r>
            <a:r>
              <a:rPr lang="en-US" altLang="ko-KR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(BSP</a:t>
            </a:r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TREE) </a:t>
            </a:r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구현 </a:t>
            </a:r>
            <a:r>
              <a:rPr lang="ko-KR" altLang="en-US" sz="1600" b="1" dirty="0">
                <a:solidFill>
                  <a:srgbClr val="0070C0"/>
                </a:solidFill>
                <a:ea typeface="메이플스토리" panose="02000300000000000000" pitchFamily="2" charset="-127"/>
              </a:rPr>
              <a:t>예정</a:t>
            </a:r>
            <a:endParaRPr lang="en-US" altLang="ko-KR" sz="1600" b="1" dirty="0">
              <a:solidFill>
                <a:srgbClr val="0070C0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8D3A0A-EE2E-4619-93BE-0B3595893E42}"/>
              </a:ext>
            </a:extLst>
          </p:cNvPr>
          <p:cNvSpPr/>
          <p:nvPr/>
        </p:nvSpPr>
        <p:spPr>
          <a:xfrm>
            <a:off x="1328872" y="4089729"/>
            <a:ext cx="4550517" cy="1653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3. </a:t>
            </a: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애니메이션 </a:t>
            </a:r>
            <a:r>
              <a:rPr lang="ko-KR" altLang="en-US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블렌딩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ea typeface="메이플스토리" panose="02000300000000000000" pitchFamily="2" charset="-127"/>
              </a:rPr>
              <a:t>애니메이션의 가중치를 변화시켜 가면서 전환 </a:t>
            </a:r>
            <a:r>
              <a:rPr lang="ko-KR" altLang="en-US" sz="1200" b="1" dirty="0">
                <a:solidFill>
                  <a:srgbClr val="0070C0"/>
                </a:solidFill>
                <a:ea typeface="메이플스토리" panose="02000300000000000000" pitchFamily="2" charset="-127"/>
              </a:rPr>
              <a:t>예정</a:t>
            </a:r>
            <a:endParaRPr lang="en-US" altLang="ko-KR" sz="1200" b="1" dirty="0">
              <a:solidFill>
                <a:srgbClr val="0070C0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ea typeface="메이플스토리" panose="02000300000000000000" pitchFamily="2" charset="-127"/>
              </a:rPr>
              <a:t>부위별 다른 애니메이션 적용 </a:t>
            </a:r>
            <a:r>
              <a:rPr lang="ko-KR" altLang="en-US" sz="1200" b="1" dirty="0">
                <a:solidFill>
                  <a:srgbClr val="0070C0"/>
                </a:solidFill>
                <a:ea typeface="메이플스토리" panose="02000300000000000000" pitchFamily="2" charset="-127"/>
              </a:rPr>
              <a:t>예정</a:t>
            </a:r>
            <a:endParaRPr lang="en-US" altLang="ko-KR" sz="1200" b="1" dirty="0">
              <a:solidFill>
                <a:srgbClr val="0070C0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F33AD-1774-45C5-B853-03DA991FA3C3}"/>
              </a:ext>
            </a:extLst>
          </p:cNvPr>
          <p:cNvSpPr/>
          <p:nvPr/>
        </p:nvSpPr>
        <p:spPr>
          <a:xfrm>
            <a:off x="1328872" y="1513019"/>
            <a:ext cx="4550517" cy="1653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ko-KR" altLang="en-US" sz="24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동시 </a:t>
            </a:r>
            <a:r>
              <a:rPr lang="ko-KR" altLang="en-US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접속자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서버를 </a:t>
            </a:r>
            <a:r>
              <a:rPr lang="en-US" altLang="ko-KR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IOCP</a:t>
            </a:r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로 변경 후 테스트 </a:t>
            </a:r>
            <a:r>
              <a:rPr lang="ko-KR" altLang="en-US" sz="1600" b="1" dirty="0">
                <a:solidFill>
                  <a:srgbClr val="0070C0"/>
                </a:solidFill>
                <a:ea typeface="메이플스토리" panose="02000300000000000000" pitchFamily="2" charset="-127"/>
              </a:rPr>
              <a:t>예정</a:t>
            </a:r>
            <a:endParaRPr lang="en-US" altLang="ko-KR" sz="1600" b="1" dirty="0">
              <a:solidFill>
                <a:srgbClr val="0070C0"/>
              </a:solidFill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목표 </a:t>
            </a:r>
            <a:r>
              <a:rPr lang="ko-KR" altLang="en-US" sz="1600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동접</a:t>
            </a:r>
            <a:r>
              <a:rPr lang="ko-KR" altLang="en-US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a typeface="메이플스토리" panose="02000300000000000000" pitchFamily="2" charset="-127"/>
              </a:rPr>
              <a:t>: 5000</a:t>
            </a:r>
          </a:p>
        </p:txBody>
      </p:sp>
    </p:spTree>
    <p:extLst>
      <p:ext uri="{BB962C8B-B14F-4D97-AF65-F5344CB8AC3E}">
        <p14:creationId xmlns:p14="http://schemas.microsoft.com/office/powerpoint/2010/main" val="335039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5556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2.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기술적 요소 및 중점 연구 분야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087A84-B5FB-41D1-BF9F-6F0544477AE4}"/>
              </a:ext>
            </a:extLst>
          </p:cNvPr>
          <p:cNvSpPr/>
          <p:nvPr/>
        </p:nvSpPr>
        <p:spPr>
          <a:xfrm>
            <a:off x="2634971" y="1145452"/>
            <a:ext cx="6220654" cy="5232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ssao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B0F51D-22AD-4CD1-8325-AF78F007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34" y="1803470"/>
            <a:ext cx="7429927" cy="418513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D03808-1040-44EB-8012-6682BE138294}"/>
              </a:ext>
            </a:extLst>
          </p:cNvPr>
          <p:cNvSpPr/>
          <p:nvPr/>
        </p:nvSpPr>
        <p:spPr>
          <a:xfrm>
            <a:off x="4933384" y="6123406"/>
            <a:ext cx="1623826" cy="3747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SSAO </a:t>
            </a:r>
            <a:r>
              <a:rPr lang="ko-KR" altLang="en-US" sz="16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적용 전</a:t>
            </a:r>
            <a:endParaRPr lang="en-US" altLang="ko-KR" sz="16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35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5556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2.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기술적 요소 및 중점 연구 분야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087A84-B5FB-41D1-BF9F-6F0544477AE4}"/>
              </a:ext>
            </a:extLst>
          </p:cNvPr>
          <p:cNvSpPr/>
          <p:nvPr/>
        </p:nvSpPr>
        <p:spPr>
          <a:xfrm>
            <a:off x="2634971" y="1145452"/>
            <a:ext cx="6220654" cy="5232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  <a:ea typeface="메이플스토리" panose="02000300000000000000" pitchFamily="2" charset="-127"/>
              </a:rPr>
              <a:t>ssao</a:t>
            </a:r>
            <a:endParaRPr lang="en-US" altLang="ko-KR" sz="24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B90801-8A8A-4A3C-B347-1D478C449AB0}"/>
              </a:ext>
            </a:extLst>
          </p:cNvPr>
          <p:cNvSpPr/>
          <p:nvPr/>
        </p:nvSpPr>
        <p:spPr>
          <a:xfrm>
            <a:off x="4933384" y="6123406"/>
            <a:ext cx="1623826" cy="3747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SSAO </a:t>
            </a:r>
            <a:r>
              <a:rPr lang="ko-KR" altLang="en-US" sz="1600" b="1" dirty="0">
                <a:solidFill>
                  <a:schemeClr val="tx1"/>
                </a:solidFill>
                <a:ea typeface="메이플스토리" panose="02000300000000000000" pitchFamily="2" charset="-127"/>
              </a:rPr>
              <a:t>적용 후</a:t>
            </a:r>
            <a:endParaRPr lang="en-US" altLang="ko-KR" sz="1600" b="1" dirty="0">
              <a:solidFill>
                <a:schemeClr val="tx1"/>
              </a:solidFill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D02FA0-FB81-448D-954E-7DCF0520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542" y="1786487"/>
            <a:ext cx="7469511" cy="42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68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4832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3.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역할 분담 및 일정 진행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A980C1FB-C26B-4AFE-A921-E7DD5EE624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762700"/>
              </p:ext>
            </p:extLst>
          </p:nvPr>
        </p:nvGraphicFramePr>
        <p:xfrm>
          <a:off x="831273" y="883504"/>
          <a:ext cx="10522525" cy="5420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2127">
                  <a:extLst>
                    <a:ext uri="{9D8B030D-6E8A-4147-A177-3AD203B41FA5}">
                      <a16:colId xmlns:a16="http://schemas.microsoft.com/office/drawing/2014/main" val="103781291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5255858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39421259"/>
                    </a:ext>
                  </a:extLst>
                </a:gridCol>
              </a:tblGrid>
              <a:tr h="1397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/>
                        <a:t>원휘재</a:t>
                      </a:r>
                      <a:endParaRPr lang="ko-KR" altLang="en-US" sz="4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주형탁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진재혁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749541"/>
                  </a:ext>
                </a:extLst>
              </a:tr>
              <a:tr h="12257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구현</a:t>
                      </a:r>
                      <a:endParaRPr lang="en-US" altLang="ko-KR" b="1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게임 프레임워크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Fbx</a:t>
                      </a:r>
                      <a:r>
                        <a:rPr lang="ko-KR" altLang="en-US" dirty="0"/>
                        <a:t>모델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ko-KR" altLang="en-US" baseline="0" dirty="0" err="1"/>
                        <a:t>임포트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ko-KR" altLang="en-US" dirty="0"/>
                        <a:t>이펙트 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ui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용암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ko-KR" altLang="en-US" dirty="0"/>
                        <a:t>그림자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dirty="0" err="1"/>
                        <a:t>ssao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등의 후처리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사운드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구현</a:t>
                      </a:r>
                      <a:endParaRPr lang="en-US" altLang="ko-KR" b="1" dirty="0">
                        <a:solidFill>
                          <a:srgbClr val="0070C0"/>
                        </a:solidFill>
                      </a:endParaRP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애니메이션 </a:t>
                      </a:r>
                      <a:r>
                        <a:rPr lang="en-US" altLang="ko-KR" dirty="0"/>
                        <a:t>&lt;import,</a:t>
                      </a:r>
                      <a:r>
                        <a:rPr lang="ko-KR" altLang="en-US" dirty="0"/>
                        <a:t> 플레이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pPr latinLnBrk="1"/>
                      <a:r>
                        <a:rPr lang="ko-KR" altLang="en-US" dirty="0"/>
                        <a:t>플레이 맵 제작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구현</a:t>
                      </a:r>
                      <a:endParaRPr lang="en-US" altLang="ko-KR" b="1" dirty="0">
                        <a:solidFill>
                          <a:srgbClr val="0070C0"/>
                        </a:solidFill>
                      </a:endParaRP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서버 동기화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충돌처리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</a:p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 시스템 구현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923901"/>
                  </a:ext>
                </a:extLst>
              </a:tr>
              <a:tr h="1145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구현 예정</a:t>
                      </a:r>
                      <a:endParaRPr lang="en-US" altLang="ko-KR" b="1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추가적인 </a:t>
                      </a:r>
                      <a:r>
                        <a:rPr lang="ko-KR" altLang="en-US" dirty="0" err="1"/>
                        <a:t>조명배치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게임 컨텐츠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BSP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이용 공간분할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구현 예정</a:t>
                      </a:r>
                      <a:endParaRPr lang="en-US" altLang="ko-KR" b="1" dirty="0"/>
                    </a:p>
                    <a:p>
                      <a:pPr latinLnBrk="1"/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충돌처리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&lt;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구현 예정</a:t>
                      </a:r>
                      <a:endParaRPr lang="en-US" altLang="ko-KR" b="1" dirty="0"/>
                    </a:p>
                    <a:p>
                      <a:pPr latinLnBrk="1"/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대용량 접속 서버 구현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670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761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4832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3. 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역할 분담 및 일정 진행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8868BFE0-D1A4-40BC-869A-D1C8F625CD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545613"/>
              </p:ext>
            </p:extLst>
          </p:nvPr>
        </p:nvGraphicFramePr>
        <p:xfrm>
          <a:off x="530527" y="1798509"/>
          <a:ext cx="8996580" cy="4342228"/>
        </p:xfrm>
        <a:graphic>
          <a:graphicData uri="http://schemas.openxmlformats.org/drawingml/2006/table">
            <a:tbl>
              <a:tblPr/>
              <a:tblGrid>
                <a:gridCol w="2445340">
                  <a:extLst>
                    <a:ext uri="{9D8B030D-6E8A-4147-A177-3AD203B41FA5}">
                      <a16:colId xmlns:a16="http://schemas.microsoft.com/office/drawing/2014/main" val="348191854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3684227025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62106833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2017513603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1335496361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1375789053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3090528128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2856165164"/>
                    </a:ext>
                  </a:extLst>
                </a:gridCol>
                <a:gridCol w="818905">
                  <a:extLst>
                    <a:ext uri="{9D8B030D-6E8A-4147-A177-3AD203B41FA5}">
                      <a16:colId xmlns:a16="http://schemas.microsoft.com/office/drawing/2014/main" val="1670508742"/>
                    </a:ext>
                  </a:extLst>
                </a:gridCol>
              </a:tblGrid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155085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773546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프레임워크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073905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프레임워크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274025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로직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893496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445473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686568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444199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&amp;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30645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구현 및 동기화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497255"/>
                  </a:ext>
                </a:extLst>
              </a:tr>
              <a:tr h="3947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60389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0DA964-964D-47FC-BDE5-27E4F032D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55205"/>
              </p:ext>
            </p:extLst>
          </p:nvPr>
        </p:nvGraphicFramePr>
        <p:xfrm>
          <a:off x="9945131" y="2808374"/>
          <a:ext cx="1929714" cy="1241252"/>
        </p:xfrm>
        <a:graphic>
          <a:graphicData uri="http://schemas.openxmlformats.org/drawingml/2006/table">
            <a:tbl>
              <a:tblPr/>
              <a:tblGrid>
                <a:gridCol w="964857">
                  <a:extLst>
                    <a:ext uri="{9D8B030D-6E8A-4147-A177-3AD203B41FA5}">
                      <a16:colId xmlns:a16="http://schemas.microsoft.com/office/drawing/2014/main" val="3841870185"/>
                    </a:ext>
                  </a:extLst>
                </a:gridCol>
                <a:gridCol w="964857">
                  <a:extLst>
                    <a:ext uri="{9D8B030D-6E8A-4147-A177-3AD203B41FA5}">
                      <a16:colId xmlns:a16="http://schemas.microsoft.com/office/drawing/2014/main" val="951252701"/>
                    </a:ext>
                  </a:extLst>
                </a:gridCol>
              </a:tblGrid>
              <a:tr h="3103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155300"/>
                  </a:ext>
                </a:extLst>
              </a:tr>
              <a:tr h="3103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원휘재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202571"/>
                  </a:ext>
                </a:extLst>
              </a:tr>
              <a:tr h="3103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진재혁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666102"/>
                  </a:ext>
                </a:extLst>
              </a:tr>
              <a:tr h="3103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주형탁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5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51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3C7C02D-4584-4AE0-B190-F07B650B75E8}"/>
              </a:ext>
            </a:extLst>
          </p:cNvPr>
          <p:cNvSpPr txBox="1"/>
          <p:nvPr/>
        </p:nvSpPr>
        <p:spPr>
          <a:xfrm>
            <a:off x="188969" y="66463"/>
            <a:ext cx="217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j-lt"/>
                <a:ea typeface="넥슨Lv2고딕 Bold" panose="00000800000000000000" pitchFamily="2" charset="-127"/>
              </a:rPr>
              <a:t>4.</a:t>
            </a:r>
            <a:r>
              <a:rPr lang="ko-KR" altLang="en-US" sz="2800" b="1" dirty="0">
                <a:latin typeface="+mj-lt"/>
                <a:ea typeface="넥슨Lv2고딕 Bold" panose="00000800000000000000" pitchFamily="2" charset="-127"/>
              </a:rPr>
              <a:t> 개발 내용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5AC48-76EF-4989-9EC5-448684FF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36B7-47A7-487E-A68C-29233A9F785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5CCB5-43BA-43C5-A837-F5D4F14045CC}"/>
              </a:ext>
            </a:extLst>
          </p:cNvPr>
          <p:cNvSpPr txBox="1"/>
          <p:nvPr/>
        </p:nvSpPr>
        <p:spPr>
          <a:xfrm>
            <a:off x="1070434" y="594307"/>
            <a:ext cx="2287908" cy="369332"/>
          </a:xfrm>
          <a:prstGeom prst="rect">
            <a:avLst/>
          </a:prstGeom>
          <a:solidFill>
            <a:srgbClr val="65DA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9A0F6-2A6A-429D-B59C-0649C5D6A27B}"/>
              </a:ext>
            </a:extLst>
          </p:cNvPr>
          <p:cNvSpPr txBox="1"/>
          <p:nvPr/>
        </p:nvSpPr>
        <p:spPr>
          <a:xfrm>
            <a:off x="9389496" y="5655638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게임 내 모습</a:t>
            </a:r>
          </a:p>
        </p:txBody>
      </p:sp>
      <p:pic>
        <p:nvPicPr>
          <p:cNvPr id="9" name="Picture 8" descr="Tokyo Marui M4A1 carbine Gas blow back machine gun Assault rifle Free –  GunMan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833" y="2611177"/>
            <a:ext cx="2948858" cy="125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178945-AF56-4A16-903F-0B20FFEE8FA7}"/>
              </a:ext>
            </a:extLst>
          </p:cNvPr>
          <p:cNvSpPr txBox="1"/>
          <p:nvPr/>
        </p:nvSpPr>
        <p:spPr>
          <a:xfrm>
            <a:off x="4913409" y="398605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무기</a:t>
            </a:r>
            <a:r>
              <a:rPr lang="en-US" altLang="ko-KR" dirty="0"/>
              <a:t>: </a:t>
            </a:r>
            <a:r>
              <a:rPr lang="ko-KR" altLang="en-US" dirty="0"/>
              <a:t>자동소총</a:t>
            </a:r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CC0F4D66-ACD4-4593-A934-7F791E33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913608"/>
              </p:ext>
            </p:extLst>
          </p:nvPr>
        </p:nvGraphicFramePr>
        <p:xfrm>
          <a:off x="6555832" y="3255123"/>
          <a:ext cx="1865718" cy="9155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32859">
                  <a:extLst>
                    <a:ext uri="{9D8B030D-6E8A-4147-A177-3AD203B41FA5}">
                      <a16:colId xmlns:a16="http://schemas.microsoft.com/office/drawing/2014/main" val="1860171138"/>
                    </a:ext>
                  </a:extLst>
                </a:gridCol>
                <a:gridCol w="932859">
                  <a:extLst>
                    <a:ext uri="{9D8B030D-6E8A-4147-A177-3AD203B41FA5}">
                      <a16:colId xmlns:a16="http://schemas.microsoft.com/office/drawing/2014/main" val="2093314817"/>
                    </a:ext>
                  </a:extLst>
                </a:gridCol>
              </a:tblGrid>
              <a:tr h="305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발사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초당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발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896921"/>
                  </a:ext>
                </a:extLst>
              </a:tr>
              <a:tr h="305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공격력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781322"/>
                  </a:ext>
                </a:extLst>
              </a:tr>
              <a:tr h="305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탄창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발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909802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C8E3027-ED3D-4735-90F7-789821436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071836"/>
              </p:ext>
            </p:extLst>
          </p:nvPr>
        </p:nvGraphicFramePr>
        <p:xfrm>
          <a:off x="4539833" y="5581224"/>
          <a:ext cx="1865718" cy="518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32859">
                  <a:extLst>
                    <a:ext uri="{9D8B030D-6E8A-4147-A177-3AD203B41FA5}">
                      <a16:colId xmlns:a16="http://schemas.microsoft.com/office/drawing/2014/main" val="1860171138"/>
                    </a:ext>
                  </a:extLst>
                </a:gridCol>
                <a:gridCol w="932859">
                  <a:extLst>
                    <a:ext uri="{9D8B030D-6E8A-4147-A177-3AD203B41FA5}">
                      <a16:colId xmlns:a16="http://schemas.microsoft.com/office/drawing/2014/main" val="2093314817"/>
                    </a:ext>
                  </a:extLst>
                </a:gridCol>
              </a:tblGrid>
              <a:tr h="24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체력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100</a:t>
                      </a:r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203362"/>
                  </a:ext>
                </a:extLst>
              </a:tr>
              <a:tr h="24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2m/s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2783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B2A4AF6-48B7-4F39-AE5E-E6EE0D3E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73" y="1343550"/>
            <a:ext cx="3218941" cy="4920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F392EF-118C-44A0-BD7C-04D0617AD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065" y="1364631"/>
            <a:ext cx="3148245" cy="41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40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11507</TotalTime>
  <Words>602</Words>
  <Application>Microsoft Office PowerPoint</Application>
  <PresentationFormat>와이드스크린</PresentationFormat>
  <Paragraphs>263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 cs</dc:creator>
  <cp:lastModifiedBy>주 형탁</cp:lastModifiedBy>
  <cp:revision>1380</cp:revision>
  <dcterms:created xsi:type="dcterms:W3CDTF">2020-09-27T14:58:42Z</dcterms:created>
  <dcterms:modified xsi:type="dcterms:W3CDTF">2021-05-17T08:10:28Z</dcterms:modified>
</cp:coreProperties>
</file>